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5455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1"/>
            <a:ext cx="3056414" cy="465455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04955081-21DC-4060-A827-7ECE7DC0BEE4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29"/>
            <a:ext cx="3056414" cy="465455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EBC24384-14AD-48BA-A984-0B36A153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3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A4090-EF45-4D1F-94CA-F699B18BC56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08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advi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02954"/>
            <a:ext cx="1066800" cy="37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52400" y="6705600"/>
            <a:ext cx="88392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3204785" y="761898"/>
            <a:ext cx="5786872" cy="3809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200" b="1" dirty="0">
                <a:solidFill>
                  <a:srgbClr val="00B050"/>
                </a:solidFill>
              </a:rPr>
              <a:t>IDEA </a:t>
            </a:r>
            <a:r>
              <a:rPr lang="en-US" sz="1200" b="1" dirty="0" smtClean="0">
                <a:solidFill>
                  <a:srgbClr val="00B050"/>
                </a:solidFill>
              </a:rPr>
              <a:t>:-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altLang="en-US" sz="1200" b="1" dirty="0">
                <a:solidFill>
                  <a:srgbClr val="00B050"/>
                </a:solidFill>
                <a:cs typeface="Arial" charset="0"/>
              </a:rPr>
              <a:t>Auto </a:t>
            </a:r>
            <a:r>
              <a:rPr lang="en-US" altLang="en-US" sz="1200" b="1" dirty="0" smtClean="0">
                <a:solidFill>
                  <a:srgbClr val="00B050"/>
                </a:solidFill>
                <a:cs typeface="Arial" charset="0"/>
              </a:rPr>
              <a:t>provision to be provide  </a:t>
            </a:r>
            <a:r>
              <a:rPr lang="en-US" altLang="en-US" sz="1200" b="1" dirty="0">
                <a:solidFill>
                  <a:srgbClr val="00B050"/>
                </a:solidFill>
                <a:cs typeface="Arial" charset="0"/>
              </a:rPr>
              <a:t>in machine  </a:t>
            </a:r>
            <a:r>
              <a:rPr lang="en-US" altLang="en-US" sz="1200" b="1" dirty="0" smtClean="0">
                <a:solidFill>
                  <a:srgbClr val="00B050"/>
                </a:solidFill>
                <a:cs typeface="Arial" charset="0"/>
              </a:rPr>
              <a:t>for caulking </a:t>
            </a:r>
            <a:r>
              <a:rPr lang="en-US" altLang="en-US" sz="1200" b="1" dirty="0">
                <a:solidFill>
                  <a:srgbClr val="00B050"/>
                </a:solidFill>
                <a:cs typeface="Arial" charset="0"/>
              </a:rPr>
              <a:t>Roller life monitoring.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9063" y="152400"/>
            <a:ext cx="8832594" cy="457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9063" y="152400"/>
            <a:ext cx="1446718" cy="457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05781" y="152400"/>
            <a:ext cx="197971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TPM CIRCLE NO </a:t>
            </a:r>
            <a:r>
              <a:rPr lang="en-US" sz="1050" b="1" dirty="0" smtClean="0">
                <a:solidFill>
                  <a:srgbClr val="0033CC"/>
                </a:solidFill>
              </a:rPr>
              <a:t>:- </a:t>
            </a:r>
            <a:r>
              <a:rPr lang="en-US" sz="1050" b="1" dirty="0"/>
              <a:t>2</a:t>
            </a:r>
            <a:r>
              <a:rPr lang="en-US" sz="1050" b="1" dirty="0" smtClean="0">
                <a:solidFill>
                  <a:srgbClr val="0033CC"/>
                </a:solidFill>
              </a:rPr>
              <a:t>  </a:t>
            </a:r>
            <a:endParaRPr lang="en-US" sz="1050" b="1" dirty="0">
              <a:solidFill>
                <a:srgbClr val="0033CC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605781" y="304774"/>
            <a:ext cx="197971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TPM CIRCLE NAME </a:t>
            </a:r>
            <a:r>
              <a:rPr lang="en-US" sz="1050" b="1" dirty="0" smtClean="0">
                <a:solidFill>
                  <a:srgbClr val="0033CC"/>
                </a:solidFill>
              </a:rPr>
              <a:t>: </a:t>
            </a:r>
            <a:r>
              <a:rPr lang="en-US" sz="1050" b="1" dirty="0" err="1" smtClean="0"/>
              <a:t>Joshile</a:t>
            </a:r>
            <a:endParaRPr lang="en-US" sz="1050" b="1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605781" y="457149"/>
            <a:ext cx="197971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DEPT :-</a:t>
            </a:r>
            <a:r>
              <a:rPr lang="en-US" sz="1050" dirty="0">
                <a:solidFill>
                  <a:srgbClr val="0033CC"/>
                </a:solidFill>
              </a:rPr>
              <a:t>  </a:t>
            </a:r>
            <a:r>
              <a:rPr lang="en-US" sz="1050" b="1" dirty="0" smtClean="0">
                <a:solidFill>
                  <a:prstClr val="black"/>
                </a:solidFill>
              </a:rPr>
              <a:t>Manufacturing </a:t>
            </a:r>
            <a:r>
              <a:rPr lang="en-US" sz="1050" b="1" dirty="0" err="1" smtClean="0">
                <a:solidFill>
                  <a:prstClr val="black"/>
                </a:solidFill>
              </a:rPr>
              <a:t>Engg</a:t>
            </a:r>
            <a:r>
              <a:rPr lang="en-US" sz="1050" b="1" dirty="0" smtClean="0">
                <a:solidFill>
                  <a:prstClr val="black"/>
                </a:solidFill>
              </a:rPr>
              <a:t>.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53254" y="609522"/>
            <a:ext cx="1142146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CELL </a:t>
            </a:r>
            <a:r>
              <a:rPr lang="en-US" sz="1050" b="1" dirty="0" smtClean="0">
                <a:solidFill>
                  <a:srgbClr val="0033CC"/>
                </a:solidFill>
              </a:rPr>
              <a:t>:-</a:t>
            </a:r>
            <a:r>
              <a:rPr lang="en-US" sz="1050" b="1" dirty="0" smtClean="0">
                <a:solidFill>
                  <a:prstClr val="black"/>
                </a:solidFill>
              </a:rPr>
              <a:t>A491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301209" y="609522"/>
            <a:ext cx="1903576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CELL NAME</a:t>
            </a:r>
            <a:r>
              <a:rPr lang="en-US" sz="1050" b="1" dirty="0" smtClean="0">
                <a:solidFill>
                  <a:srgbClr val="0033CC"/>
                </a:solidFill>
              </a:rPr>
              <a:t>:- </a:t>
            </a:r>
            <a:r>
              <a:rPr lang="en-US" sz="1050" b="1" dirty="0" smtClean="0"/>
              <a:t>Auto Fuel Cock</a:t>
            </a:r>
            <a:endParaRPr lang="en-US" sz="1050" b="1" dirty="0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585500" y="152400"/>
            <a:ext cx="121828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ACTIVITY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585500" y="304774"/>
            <a:ext cx="121828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LOSS NO. / STEP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585500" y="457149"/>
            <a:ext cx="121828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RESULT AREA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3204784" y="609522"/>
            <a:ext cx="3121865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MACHINE </a:t>
            </a:r>
            <a:r>
              <a:rPr lang="en-US" sz="1050" b="1" dirty="0">
                <a:solidFill>
                  <a:srgbClr val="0033CC"/>
                </a:solidFill>
              </a:rPr>
              <a:t>/ STAGE  :- </a:t>
            </a:r>
            <a:r>
              <a:rPr lang="en-US" sz="1050" b="1" dirty="0" smtClean="0">
                <a:solidFill>
                  <a:srgbClr val="0033CC"/>
                </a:solidFill>
              </a:rPr>
              <a:t> </a:t>
            </a:r>
            <a:r>
              <a:rPr lang="en-US" sz="1050" b="1" dirty="0" smtClean="0"/>
              <a:t>Sealing/ Caulking 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326650" y="609522"/>
            <a:ext cx="2665007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OPERATION  </a:t>
            </a:r>
            <a:r>
              <a:rPr lang="en-US" sz="1050" b="1" dirty="0" smtClean="0">
                <a:solidFill>
                  <a:srgbClr val="0033CC"/>
                </a:solidFill>
              </a:rPr>
              <a:t>:-</a:t>
            </a:r>
            <a:r>
              <a:rPr lang="en-US" sz="1050" b="1" dirty="0">
                <a:solidFill>
                  <a:srgbClr val="0033CC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Operation No. 40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803789" y="152400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KK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7240367" y="152400"/>
            <a:ext cx="1751290" cy="457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1" name="WordArt 16"/>
          <p:cNvSpPr>
            <a:spLocks noChangeArrowheads="1" noChangeShapeType="1" noTextEdit="1"/>
          </p:cNvSpPr>
          <p:nvPr/>
        </p:nvSpPr>
        <p:spPr bwMode="auto">
          <a:xfrm>
            <a:off x="7316510" y="228587"/>
            <a:ext cx="1598890" cy="271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latin typeface="Arial"/>
                <a:cs typeface="Arial"/>
              </a:rPr>
              <a:t>KAIZEN </a:t>
            </a:r>
            <a:r>
              <a:rPr lang="en-I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latin typeface="Arial"/>
                <a:cs typeface="Arial"/>
              </a:rPr>
              <a:t> IDEA </a:t>
            </a:r>
            <a:r>
              <a:rPr lang="en-I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latin typeface="Arial"/>
                <a:cs typeface="Arial"/>
              </a:rPr>
              <a:t>SHEET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5108361" y="152400"/>
            <a:ext cx="304572" cy="15237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QM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5412934" y="152400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PM</a:t>
            </a: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5717506" y="152400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JH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022078" y="152400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SHE</a:t>
            </a: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326650" y="152400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OT</a:t>
            </a: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6631222" y="152400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DM</a:t>
            </a: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6935795" y="152400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E&amp;T</a:t>
            </a: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4803789" y="304774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5108361" y="304774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5412934" y="304774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5717506" y="304774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6022078" y="304774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6326650" y="304774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31222" y="304774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6935795" y="304774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4803789" y="457149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5108361" y="457149"/>
            <a:ext cx="304572" cy="15237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Q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5412934" y="457149"/>
            <a:ext cx="609144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600" b="1" dirty="0">
                <a:solidFill>
                  <a:prstClr val="black"/>
                </a:solidFill>
              </a:rPr>
              <a:t>DEF :-</a:t>
            </a:r>
            <a:r>
              <a:rPr lang="en-US" sz="500" b="1" dirty="0">
                <a:solidFill>
                  <a:prstClr val="black"/>
                </a:solidFill>
              </a:rPr>
              <a:t> </a:t>
            </a:r>
            <a:r>
              <a:rPr lang="en-US" sz="1000" b="1" dirty="0">
                <a:solidFill>
                  <a:prstClr val="black"/>
                </a:solidFill>
              </a:rPr>
              <a:t>A</a:t>
            </a:r>
            <a:endParaRPr lang="en-US" sz="500" b="1" dirty="0">
              <a:solidFill>
                <a:prstClr val="black"/>
              </a:solidFill>
            </a:endParaRPr>
          </a:p>
        </p:txBody>
      </p:sp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6022078" y="457149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6326650" y="457149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6631222" y="457149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6935795" y="457149"/>
            <a:ext cx="30457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59063" y="761898"/>
            <a:ext cx="3045722" cy="609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200" b="1" dirty="0">
                <a:solidFill>
                  <a:srgbClr val="0000CC"/>
                </a:solidFill>
              </a:rPr>
              <a:t>KAIZEN THEME </a:t>
            </a:r>
            <a:r>
              <a:rPr lang="en-US" sz="1200" b="1" dirty="0" smtClean="0">
                <a:solidFill>
                  <a:srgbClr val="0000CC"/>
                </a:solidFill>
              </a:rPr>
              <a:t>: </a:t>
            </a:r>
            <a:r>
              <a:rPr lang="en-US" sz="1200" b="1" dirty="0" smtClean="0"/>
              <a:t>To Prevent the </a:t>
            </a:r>
            <a:r>
              <a:rPr lang="en-US" sz="1200" b="1" dirty="0"/>
              <a:t>m</a:t>
            </a:r>
            <a:r>
              <a:rPr lang="en-US" sz="1200" b="1" dirty="0" smtClean="0"/>
              <a:t>ay happen Defect  at caulking stage in A491 AFC Assy. cell</a:t>
            </a:r>
            <a:endParaRPr lang="en-US" altLang="en-US" sz="1200" b="1" dirty="0"/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159063" y="1371394"/>
            <a:ext cx="3045722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00" b="1" dirty="0">
                <a:solidFill>
                  <a:srgbClr val="0033CC"/>
                </a:solidFill>
              </a:rPr>
              <a:t>WIDELY/DEEPLY:-</a:t>
            </a:r>
            <a:endParaRPr lang="en-US" sz="800" b="1" dirty="0">
              <a:solidFill>
                <a:srgbClr val="0033CC"/>
              </a:solidFill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159063" y="1599956"/>
            <a:ext cx="3045722" cy="228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dirty="0">
                <a:solidFill>
                  <a:srgbClr val="0033CC"/>
                </a:solidFill>
              </a:rPr>
              <a:t>PROBLEM / PRESENT STATUS </a:t>
            </a:r>
            <a:r>
              <a:rPr lang="en-US" sz="1200" b="1" dirty="0" smtClean="0">
                <a:solidFill>
                  <a:srgbClr val="0033CC"/>
                </a:solidFill>
              </a:rPr>
              <a:t>:- </a:t>
            </a:r>
            <a:r>
              <a:rPr lang="en-US" sz="1200" b="1" dirty="0"/>
              <a:t> No Auto Provision </a:t>
            </a:r>
            <a:r>
              <a:rPr lang="en-US" sz="1200" b="1" dirty="0" smtClean="0"/>
              <a:t>in machine  </a:t>
            </a:r>
            <a:r>
              <a:rPr lang="en-US" sz="1200" b="1" dirty="0"/>
              <a:t>for caulking roller life monitoring</a:t>
            </a:r>
            <a:r>
              <a:rPr lang="en-US" sz="1200" b="1" dirty="0" smtClean="0"/>
              <a:t>.&amp; May happen defect of  Caulking area damage  &amp; crack  in body due to caulking roller.</a:t>
            </a:r>
            <a:endParaRPr lang="en-US" altLang="en-US" sz="2400" b="1" dirty="0"/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3204785" y="1142833"/>
            <a:ext cx="3274151" cy="2742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smtClean="0">
                <a:solidFill>
                  <a:srgbClr val="0033CC"/>
                </a:solidFill>
              </a:rPr>
              <a:t>COUNTERMEASURE</a:t>
            </a:r>
            <a:r>
              <a:rPr lang="en-US" sz="1200" b="1" dirty="0" smtClean="0"/>
              <a:t>:- </a:t>
            </a:r>
            <a:r>
              <a:rPr lang="en-US" sz="1200" b="1" dirty="0"/>
              <a:t> </a:t>
            </a:r>
            <a:r>
              <a:rPr lang="en-US" sz="1200" b="1" dirty="0" smtClean="0"/>
              <a:t>Provided  Auto provision in machine  for caulking roller life monitoring by interlocking PLC logic &amp; No chance of caulking area damage &amp; crack in body due caulking roller. </a:t>
            </a:r>
            <a:endParaRPr lang="en-US" sz="2400" b="1" dirty="0" smtClean="0"/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6478936" y="1142833"/>
            <a:ext cx="129443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BENCHMARK</a:t>
            </a: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6478936" y="1295208"/>
            <a:ext cx="129443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TARGET</a:t>
            </a: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6478936" y="1447583"/>
            <a:ext cx="129443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KAIZEN START</a:t>
            </a: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6478936" y="1599956"/>
            <a:ext cx="1294432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srgbClr val="0033CC"/>
                </a:solidFill>
              </a:rPr>
              <a:t>KAIZEN FINISH</a:t>
            </a: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7773368" y="1295208"/>
            <a:ext cx="121828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0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7773368" y="1447583"/>
            <a:ext cx="121828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24.02.2016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7773368" y="1599956"/>
            <a:ext cx="121828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28.02.2016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66" name="Rectangle 52"/>
          <p:cNvSpPr>
            <a:spLocks noChangeArrowheads="1"/>
          </p:cNvSpPr>
          <p:nvPr/>
        </p:nvSpPr>
        <p:spPr bwMode="auto">
          <a:xfrm>
            <a:off x="6478936" y="1904705"/>
            <a:ext cx="2512721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100" b="1" dirty="0">
                <a:solidFill>
                  <a:srgbClr val="0033CC"/>
                </a:solidFill>
              </a:rPr>
              <a:t>TEAM MEMBERS :- </a:t>
            </a:r>
          </a:p>
        </p:txBody>
      </p:sp>
      <p:sp>
        <p:nvSpPr>
          <p:cNvPr id="67" name="Rectangle 55"/>
          <p:cNvSpPr>
            <a:spLocks noChangeArrowheads="1"/>
          </p:cNvSpPr>
          <p:nvPr/>
        </p:nvSpPr>
        <p:spPr bwMode="auto">
          <a:xfrm>
            <a:off x="6478936" y="2361827"/>
            <a:ext cx="2512721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100" b="1" dirty="0">
                <a:solidFill>
                  <a:srgbClr val="0033CC"/>
                </a:solidFill>
              </a:rPr>
              <a:t>BENEFITS :-</a:t>
            </a: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6478936" y="2514202"/>
            <a:ext cx="2588864" cy="7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1150" b="1" dirty="0" smtClean="0"/>
              <a:t>1.Prevent In-house rejection</a:t>
            </a:r>
            <a:r>
              <a:rPr lang="en-US" altLang="en-US" sz="1150" dirty="0" smtClean="0"/>
              <a:t>.</a:t>
            </a:r>
          </a:p>
        </p:txBody>
      </p:sp>
      <p:sp>
        <p:nvSpPr>
          <p:cNvPr id="69" name="Rectangle 59"/>
          <p:cNvSpPr>
            <a:spLocks noChangeArrowheads="1"/>
          </p:cNvSpPr>
          <p:nvPr/>
        </p:nvSpPr>
        <p:spPr bwMode="auto">
          <a:xfrm>
            <a:off x="159063" y="6475934"/>
            <a:ext cx="3045722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200" b="1" dirty="0">
                <a:solidFill>
                  <a:srgbClr val="0000CC"/>
                </a:solidFill>
              </a:rPr>
              <a:t>MANAGER’S SIGN </a:t>
            </a:r>
            <a:r>
              <a:rPr lang="en-US" sz="1200" b="1" dirty="0" smtClean="0">
                <a:solidFill>
                  <a:srgbClr val="0000CC"/>
                </a:solidFill>
              </a:rPr>
              <a:t>:- </a:t>
            </a:r>
            <a:r>
              <a:rPr lang="en-US" sz="1200" b="1" dirty="0" err="1" smtClean="0"/>
              <a:t>N.S.Pujari</a:t>
            </a:r>
            <a:endParaRPr lang="en-US" sz="1200" b="1" dirty="0"/>
          </a:p>
        </p:txBody>
      </p:sp>
      <p:sp>
        <p:nvSpPr>
          <p:cNvPr id="70" name="Rectangle 60"/>
          <p:cNvSpPr>
            <a:spLocks noChangeArrowheads="1"/>
          </p:cNvSpPr>
          <p:nvPr/>
        </p:nvSpPr>
        <p:spPr bwMode="auto">
          <a:xfrm>
            <a:off x="159063" y="6247374"/>
            <a:ext cx="3045722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200" b="1" dirty="0">
                <a:solidFill>
                  <a:srgbClr val="0000CC"/>
                </a:solidFill>
              </a:rPr>
              <a:t>REGISTERED BY </a:t>
            </a:r>
            <a:r>
              <a:rPr lang="en-US" sz="1200" b="1" dirty="0" smtClean="0">
                <a:solidFill>
                  <a:srgbClr val="0000CC"/>
                </a:solidFill>
              </a:rPr>
              <a:t>:- </a:t>
            </a:r>
            <a:r>
              <a:rPr lang="en-US" sz="1200" b="1" dirty="0" smtClean="0"/>
              <a:t>Guru Basappa</a:t>
            </a:r>
            <a:endParaRPr lang="en-US" sz="1200" b="1" dirty="0"/>
          </a:p>
        </p:txBody>
      </p:sp>
      <p:sp>
        <p:nvSpPr>
          <p:cNvPr id="71" name="Rectangle 61"/>
          <p:cNvSpPr>
            <a:spLocks noChangeArrowheads="1"/>
          </p:cNvSpPr>
          <p:nvPr/>
        </p:nvSpPr>
        <p:spPr bwMode="auto">
          <a:xfrm>
            <a:off x="159063" y="6018812"/>
            <a:ext cx="3045722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200" b="1" dirty="0">
                <a:solidFill>
                  <a:srgbClr val="0000CC"/>
                </a:solidFill>
              </a:rPr>
              <a:t>REGISTRATION </a:t>
            </a:r>
            <a:r>
              <a:rPr lang="en-US" sz="1200" b="1" dirty="0" smtClean="0">
                <a:solidFill>
                  <a:srgbClr val="0000CC"/>
                </a:solidFill>
              </a:rPr>
              <a:t>NO. &amp; DATE: </a:t>
            </a:r>
            <a:r>
              <a:rPr lang="en-US" sz="1200" b="1" dirty="0" smtClean="0"/>
              <a:t>1008 &amp; 29.02.16</a:t>
            </a:r>
            <a:endParaRPr lang="en-US" sz="1200" b="1" dirty="0"/>
          </a:p>
        </p:txBody>
      </p:sp>
      <p:sp>
        <p:nvSpPr>
          <p:cNvPr id="72" name="Rectangle 62"/>
          <p:cNvSpPr>
            <a:spLocks noChangeArrowheads="1"/>
          </p:cNvSpPr>
          <p:nvPr/>
        </p:nvSpPr>
        <p:spPr bwMode="auto">
          <a:xfrm>
            <a:off x="159063" y="3885571"/>
            <a:ext cx="3045722" cy="1447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200" b="1" dirty="0">
                <a:solidFill>
                  <a:srgbClr val="0000CC"/>
                </a:solidFill>
              </a:rPr>
              <a:t>WHY - WHY ANALYSIS :- </a:t>
            </a:r>
          </a:p>
          <a:p>
            <a:r>
              <a:rPr lang="en-US" altLang="en-US" sz="1200" b="1" dirty="0" smtClean="0">
                <a:solidFill>
                  <a:srgbClr val="0000CC"/>
                </a:solidFill>
                <a:cs typeface="Arial" charset="0"/>
              </a:rPr>
              <a:t>Why1:  </a:t>
            </a:r>
            <a:r>
              <a:rPr lang="en-US" sz="1200" b="1" dirty="0" smtClean="0"/>
              <a:t>May </a:t>
            </a:r>
            <a:r>
              <a:rPr lang="en-US" sz="1200" b="1" dirty="0"/>
              <a:t>happen defect of  Caulking area damage  &amp; </a:t>
            </a:r>
            <a:r>
              <a:rPr lang="en-US" sz="1200" b="1" dirty="0" smtClean="0"/>
              <a:t>crack in body  </a:t>
            </a:r>
            <a:r>
              <a:rPr lang="en-US" sz="1200" b="1" dirty="0"/>
              <a:t>due to Roller </a:t>
            </a:r>
            <a:endParaRPr lang="en-US" sz="1200" b="1" dirty="0" smtClean="0"/>
          </a:p>
          <a:p>
            <a:r>
              <a:rPr lang="en-US" sz="1200" b="1" dirty="0">
                <a:solidFill>
                  <a:srgbClr val="0000CC"/>
                </a:solidFill>
                <a:cs typeface="Arial" charset="0"/>
              </a:rPr>
              <a:t>Why2 : </a:t>
            </a:r>
            <a:r>
              <a:rPr lang="en-US" sz="1200" b="1" dirty="0" smtClean="0"/>
              <a:t>No </a:t>
            </a:r>
            <a:r>
              <a:rPr lang="en-US" sz="1200" b="1" dirty="0"/>
              <a:t>Auto Provision  for caulking roller life monitoring.</a:t>
            </a:r>
            <a:endParaRPr lang="en-US" altLang="en-US" sz="2400" b="1" dirty="0"/>
          </a:p>
          <a:p>
            <a:r>
              <a:rPr lang="en-US" altLang="en-US" sz="1200" b="1" dirty="0" smtClean="0">
                <a:solidFill>
                  <a:srgbClr val="0000CC"/>
                </a:solidFill>
                <a:cs typeface="Arial" charset="0"/>
              </a:rPr>
              <a:t>Why </a:t>
            </a:r>
            <a:r>
              <a:rPr lang="en-US" altLang="en-US" sz="1200" b="1" dirty="0">
                <a:solidFill>
                  <a:srgbClr val="0000CC"/>
                </a:solidFill>
                <a:cs typeface="Arial" charset="0"/>
              </a:rPr>
              <a:t>3</a:t>
            </a:r>
            <a:r>
              <a:rPr lang="en-US" altLang="en-US" sz="1200" b="1" dirty="0" smtClean="0">
                <a:solidFill>
                  <a:srgbClr val="0000CC"/>
                </a:solidFill>
                <a:cs typeface="Arial" charset="0"/>
              </a:rPr>
              <a:t>:-  </a:t>
            </a:r>
            <a:r>
              <a:rPr lang="en-US" altLang="en-US" sz="1200" b="1" dirty="0" smtClean="0">
                <a:cs typeface="Arial" charset="0"/>
              </a:rPr>
              <a:t>No auto provision in machine  for caulking roller life monitoring.</a:t>
            </a:r>
          </a:p>
          <a:p>
            <a:endParaRPr lang="en-US" altLang="en-US" sz="1200" b="1" dirty="0"/>
          </a:p>
        </p:txBody>
      </p:sp>
      <p:sp>
        <p:nvSpPr>
          <p:cNvPr id="73" name="Rectangle 63"/>
          <p:cNvSpPr>
            <a:spLocks noChangeArrowheads="1"/>
          </p:cNvSpPr>
          <p:nvPr/>
        </p:nvSpPr>
        <p:spPr bwMode="auto">
          <a:xfrm>
            <a:off x="3204785" y="3885571"/>
            <a:ext cx="3274151" cy="281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100" b="1" dirty="0">
                <a:solidFill>
                  <a:srgbClr val="0000CC"/>
                </a:solidFill>
              </a:rPr>
              <a:t>RESULT </a:t>
            </a:r>
            <a:r>
              <a:rPr lang="en-US" sz="1100" b="1" dirty="0" smtClean="0">
                <a:solidFill>
                  <a:srgbClr val="0000CC"/>
                </a:solidFill>
              </a:rPr>
              <a:t>:-</a:t>
            </a:r>
            <a:endParaRPr lang="en-US" sz="1100" b="1" dirty="0">
              <a:solidFill>
                <a:srgbClr val="0000CC"/>
              </a:solidFill>
            </a:endParaRPr>
          </a:p>
          <a:p>
            <a:endParaRPr lang="en-US" sz="1100" b="1" dirty="0" smtClean="0">
              <a:solidFill>
                <a:srgbClr val="0000CC"/>
              </a:solidFill>
            </a:endParaRPr>
          </a:p>
          <a:p>
            <a:endParaRPr lang="en-US" sz="1100" b="1" dirty="0">
              <a:solidFill>
                <a:srgbClr val="0000CC"/>
              </a:solidFill>
            </a:endParaRPr>
          </a:p>
          <a:p>
            <a:endParaRPr lang="en-US" sz="1100" b="1" dirty="0" smtClean="0">
              <a:solidFill>
                <a:srgbClr val="0000CC"/>
              </a:solidFill>
            </a:endParaRPr>
          </a:p>
          <a:p>
            <a:endParaRPr lang="en-US" sz="1100" b="1" dirty="0">
              <a:solidFill>
                <a:srgbClr val="0000CC"/>
              </a:solidFill>
            </a:endParaRPr>
          </a:p>
        </p:txBody>
      </p:sp>
      <p:sp>
        <p:nvSpPr>
          <p:cNvPr id="74" name="Rectangle 64"/>
          <p:cNvSpPr>
            <a:spLocks noChangeArrowheads="1"/>
          </p:cNvSpPr>
          <p:nvPr/>
        </p:nvSpPr>
        <p:spPr bwMode="auto">
          <a:xfrm>
            <a:off x="6478936" y="5104566"/>
            <a:ext cx="2512721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CC"/>
                </a:solidFill>
              </a:rPr>
              <a:t>COST INCURRED FOR MAKING KAIZEN</a:t>
            </a:r>
          </a:p>
        </p:txBody>
      </p:sp>
      <p:sp>
        <p:nvSpPr>
          <p:cNvPr id="75" name="Rectangle 65"/>
          <p:cNvSpPr>
            <a:spLocks noChangeArrowheads="1"/>
          </p:cNvSpPr>
          <p:nvPr/>
        </p:nvSpPr>
        <p:spPr bwMode="auto">
          <a:xfrm>
            <a:off x="6478936" y="5333127"/>
            <a:ext cx="837574" cy="304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en-US" sz="1000" b="1" dirty="0" smtClean="0">
                <a:solidFill>
                  <a:prstClr val="black"/>
                </a:solidFill>
              </a:rPr>
              <a:t>MATERIAL COST </a:t>
            </a:r>
          </a:p>
          <a:p>
            <a:pPr algn="ctr"/>
            <a:r>
              <a:rPr lang="en-US" altLang="en-US" sz="1000" b="1" dirty="0" smtClean="0">
                <a:solidFill>
                  <a:prstClr val="black"/>
                </a:solidFill>
              </a:rPr>
              <a:t>IN RS</a:t>
            </a:r>
            <a:endParaRPr lang="en-US" altLang="en-US" sz="1000" b="1" dirty="0">
              <a:solidFill>
                <a:prstClr val="black"/>
              </a:solidFill>
            </a:endParaRPr>
          </a:p>
        </p:txBody>
      </p:sp>
      <p:sp>
        <p:nvSpPr>
          <p:cNvPr id="76" name="Rectangle 66"/>
          <p:cNvSpPr>
            <a:spLocks noChangeArrowheads="1"/>
          </p:cNvSpPr>
          <p:nvPr/>
        </p:nvSpPr>
        <p:spPr bwMode="auto">
          <a:xfrm>
            <a:off x="6478936" y="5866438"/>
            <a:ext cx="2512721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00CC"/>
                </a:solidFill>
              </a:rPr>
              <a:t>SCOPE &amp; PLAN FOR HORIZONTAL DEPLOYMENT</a:t>
            </a: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7316510" y="5333127"/>
            <a:ext cx="837574" cy="304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en-US" sz="1000" b="1" dirty="0" smtClean="0">
                <a:solidFill>
                  <a:prstClr val="black"/>
                </a:solidFill>
              </a:rPr>
              <a:t>LABOUR COST </a:t>
            </a:r>
          </a:p>
          <a:p>
            <a:pPr algn="ctr"/>
            <a:r>
              <a:rPr lang="en-US" altLang="en-US" sz="1000" b="1" dirty="0" smtClean="0">
                <a:solidFill>
                  <a:prstClr val="black"/>
                </a:solidFill>
              </a:rPr>
              <a:t>IN RS</a:t>
            </a:r>
            <a:endParaRPr lang="en-US" altLang="en-US" sz="1000" b="1" dirty="0">
              <a:solidFill>
                <a:prstClr val="black"/>
              </a:solidFill>
            </a:endParaRP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8154084" y="5333128"/>
            <a:ext cx="837573" cy="304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72000" rIns="180000" anchor="ctr"/>
          <a:lstStyle/>
          <a:p>
            <a:pPr algn="ctr"/>
            <a:r>
              <a:rPr lang="en-US" altLang="en-US" sz="1000" b="1" dirty="0" smtClean="0">
                <a:solidFill>
                  <a:prstClr val="black"/>
                </a:solidFill>
              </a:rPr>
              <a:t>TOTAL COST </a:t>
            </a:r>
          </a:p>
          <a:p>
            <a:pPr algn="ctr"/>
            <a:r>
              <a:rPr lang="en-US" altLang="en-US" sz="1000" b="1" dirty="0" smtClean="0">
                <a:solidFill>
                  <a:prstClr val="black"/>
                </a:solidFill>
              </a:rPr>
              <a:t>IN RS</a:t>
            </a:r>
            <a:endParaRPr lang="en-US" altLang="en-US" sz="1000" b="1" dirty="0">
              <a:solidFill>
                <a:prstClr val="black"/>
              </a:solidFill>
            </a:endParaRPr>
          </a:p>
        </p:txBody>
      </p:sp>
      <p:sp>
        <p:nvSpPr>
          <p:cNvPr id="79" name="Rectangle 69"/>
          <p:cNvSpPr>
            <a:spLocks noChangeArrowheads="1"/>
          </p:cNvSpPr>
          <p:nvPr/>
        </p:nvSpPr>
        <p:spPr bwMode="auto">
          <a:xfrm>
            <a:off x="6478936" y="5637876"/>
            <a:ext cx="837574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prstClr val="black"/>
                </a:solidFill>
              </a:rPr>
              <a:t>INR 2000.0</a:t>
            </a:r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7316510" y="5637876"/>
            <a:ext cx="837574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prstClr val="black"/>
                </a:solidFill>
              </a:rPr>
              <a:t>0.0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81" name="Rectangle 71"/>
          <p:cNvSpPr>
            <a:spLocks noChangeArrowheads="1"/>
          </p:cNvSpPr>
          <p:nvPr/>
        </p:nvSpPr>
        <p:spPr bwMode="auto">
          <a:xfrm>
            <a:off x="8154083" y="5637876"/>
            <a:ext cx="837574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prstClr val="black"/>
                </a:solidFill>
              </a:rPr>
              <a:t>INR 2000.0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82" name="Rectangle 72"/>
          <p:cNvSpPr>
            <a:spLocks noChangeArrowheads="1"/>
          </p:cNvSpPr>
          <p:nvPr/>
        </p:nvSpPr>
        <p:spPr bwMode="auto">
          <a:xfrm>
            <a:off x="6478936" y="6094998"/>
            <a:ext cx="228429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SR.</a:t>
            </a:r>
          </a:p>
          <a:p>
            <a:pPr algn="ctr"/>
            <a:r>
              <a:rPr lang="en-US" sz="1000" b="1" dirty="0">
                <a:solidFill>
                  <a:prstClr val="black"/>
                </a:solidFill>
              </a:rPr>
              <a:t>NO.</a:t>
            </a:r>
          </a:p>
        </p:txBody>
      </p:sp>
      <p:sp>
        <p:nvSpPr>
          <p:cNvPr id="83" name="Rectangle 73"/>
          <p:cNvSpPr>
            <a:spLocks noChangeArrowheads="1"/>
          </p:cNvSpPr>
          <p:nvPr/>
        </p:nvSpPr>
        <p:spPr bwMode="auto">
          <a:xfrm>
            <a:off x="6707365" y="6094998"/>
            <a:ext cx="456858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CELL</a:t>
            </a:r>
          </a:p>
        </p:txBody>
      </p:sp>
      <p:sp>
        <p:nvSpPr>
          <p:cNvPr id="84" name="Rectangle 74"/>
          <p:cNvSpPr>
            <a:spLocks noChangeArrowheads="1"/>
          </p:cNvSpPr>
          <p:nvPr/>
        </p:nvSpPr>
        <p:spPr bwMode="auto">
          <a:xfrm>
            <a:off x="7164224" y="6094998"/>
            <a:ext cx="533001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TARGET</a:t>
            </a:r>
          </a:p>
        </p:txBody>
      </p:sp>
      <p:sp>
        <p:nvSpPr>
          <p:cNvPr id="85" name="Rectangle 75"/>
          <p:cNvSpPr>
            <a:spLocks noChangeArrowheads="1"/>
          </p:cNvSpPr>
          <p:nvPr/>
        </p:nvSpPr>
        <p:spPr bwMode="auto">
          <a:xfrm>
            <a:off x="7697225" y="6094998"/>
            <a:ext cx="837574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RESPONSIBILITY</a:t>
            </a:r>
          </a:p>
        </p:txBody>
      </p:sp>
      <p:sp>
        <p:nvSpPr>
          <p:cNvPr id="86" name="Rectangle 76"/>
          <p:cNvSpPr>
            <a:spLocks noChangeArrowheads="1"/>
          </p:cNvSpPr>
          <p:nvPr/>
        </p:nvSpPr>
        <p:spPr bwMode="auto">
          <a:xfrm>
            <a:off x="8534799" y="6094998"/>
            <a:ext cx="456858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STATUS</a:t>
            </a:r>
          </a:p>
        </p:txBody>
      </p:sp>
      <p:sp>
        <p:nvSpPr>
          <p:cNvPr id="87" name="Rectangle 78"/>
          <p:cNvSpPr>
            <a:spLocks noChangeArrowheads="1"/>
          </p:cNvSpPr>
          <p:nvPr/>
        </p:nvSpPr>
        <p:spPr bwMode="auto">
          <a:xfrm>
            <a:off x="6707365" y="6323560"/>
            <a:ext cx="456858" cy="380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88" name="Rectangle 79"/>
          <p:cNvSpPr>
            <a:spLocks noChangeArrowheads="1"/>
          </p:cNvSpPr>
          <p:nvPr/>
        </p:nvSpPr>
        <p:spPr bwMode="auto">
          <a:xfrm>
            <a:off x="7164224" y="6323560"/>
            <a:ext cx="533001" cy="380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-------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89" name="Rectangle 80"/>
          <p:cNvSpPr>
            <a:spLocks noChangeArrowheads="1"/>
          </p:cNvSpPr>
          <p:nvPr/>
        </p:nvSpPr>
        <p:spPr bwMode="auto">
          <a:xfrm>
            <a:off x="7697225" y="6323560"/>
            <a:ext cx="837574" cy="380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------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90" name="Rectangle 81"/>
          <p:cNvSpPr>
            <a:spLocks noChangeArrowheads="1"/>
          </p:cNvSpPr>
          <p:nvPr/>
        </p:nvSpPr>
        <p:spPr bwMode="auto">
          <a:xfrm>
            <a:off x="8458656" y="6323560"/>
            <a:ext cx="609144" cy="3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-------.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6478936" y="3276074"/>
            <a:ext cx="2512721" cy="304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CC"/>
                </a:solidFill>
              </a:rPr>
              <a:t>KAIZEN SUSTENANCE</a:t>
            </a:r>
          </a:p>
        </p:txBody>
      </p:sp>
      <p:sp>
        <p:nvSpPr>
          <p:cNvPr id="93" name="Rectangle 105"/>
          <p:cNvSpPr>
            <a:spLocks noChangeArrowheads="1"/>
          </p:cNvSpPr>
          <p:nvPr/>
        </p:nvSpPr>
        <p:spPr bwMode="auto">
          <a:xfrm>
            <a:off x="159063" y="152400"/>
            <a:ext cx="8832594" cy="6552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" name="Line 83"/>
          <p:cNvSpPr>
            <a:spLocks noChangeShapeType="1"/>
          </p:cNvSpPr>
          <p:nvPr/>
        </p:nvSpPr>
        <p:spPr bwMode="auto">
          <a:xfrm>
            <a:off x="6326650" y="1979306"/>
            <a:ext cx="0" cy="26824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5" name="Rectangle 84"/>
          <p:cNvSpPr>
            <a:spLocks noChangeArrowheads="1"/>
          </p:cNvSpPr>
          <p:nvPr/>
        </p:nvSpPr>
        <p:spPr bwMode="auto">
          <a:xfrm>
            <a:off x="3280928" y="1371394"/>
            <a:ext cx="184012" cy="27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6" name="Rectangle 82"/>
          <p:cNvSpPr>
            <a:spLocks noChangeArrowheads="1"/>
          </p:cNvSpPr>
          <p:nvPr/>
        </p:nvSpPr>
        <p:spPr bwMode="auto">
          <a:xfrm>
            <a:off x="159063" y="5333127"/>
            <a:ext cx="2969579" cy="68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ROOT CAUSE :- </a:t>
            </a:r>
            <a:r>
              <a:rPr lang="en-US" altLang="en-US" sz="1200" b="1" dirty="0">
                <a:solidFill>
                  <a:srgbClr val="FF0000"/>
                </a:solidFill>
                <a:cs typeface="Arial" charset="0"/>
              </a:rPr>
              <a:t>No auto</a:t>
            </a:r>
            <a:r>
              <a:rPr lang="en-US" altLang="en-US" sz="1200" b="1" dirty="0" smtClean="0">
                <a:solidFill>
                  <a:srgbClr val="FF0000"/>
                </a:solidFill>
                <a:cs typeface="Arial" charset="0"/>
              </a:rPr>
              <a:t> provision in machine  for caulking roller life monitoring.</a:t>
            </a:r>
            <a:endParaRPr lang="en-US" altLang="en-US" sz="1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7" name="Line 86"/>
          <p:cNvSpPr>
            <a:spLocks noChangeShapeType="1"/>
          </p:cNvSpPr>
          <p:nvPr/>
        </p:nvSpPr>
        <p:spPr bwMode="auto">
          <a:xfrm>
            <a:off x="6326650" y="1904705"/>
            <a:ext cx="0" cy="27300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9" name="Rectangle 84"/>
          <p:cNvSpPr>
            <a:spLocks noChangeArrowheads="1"/>
          </p:cNvSpPr>
          <p:nvPr/>
        </p:nvSpPr>
        <p:spPr bwMode="auto">
          <a:xfrm>
            <a:off x="5869791" y="3657010"/>
            <a:ext cx="609145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AFTER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0" name="Rectangle 78"/>
          <p:cNvSpPr>
            <a:spLocks noChangeArrowheads="1"/>
          </p:cNvSpPr>
          <p:nvPr/>
        </p:nvSpPr>
        <p:spPr bwMode="auto">
          <a:xfrm>
            <a:off x="6631222" y="6323560"/>
            <a:ext cx="609144" cy="3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------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01" name="Rectangle 78"/>
          <p:cNvSpPr>
            <a:spLocks noChangeArrowheads="1"/>
          </p:cNvSpPr>
          <p:nvPr/>
        </p:nvSpPr>
        <p:spPr bwMode="auto">
          <a:xfrm>
            <a:off x="6478936" y="6323560"/>
            <a:ext cx="228429" cy="380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1.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02" name="Rectangle 53"/>
          <p:cNvSpPr>
            <a:spLocks noChangeArrowheads="1"/>
          </p:cNvSpPr>
          <p:nvPr/>
        </p:nvSpPr>
        <p:spPr bwMode="auto">
          <a:xfrm>
            <a:off x="6478936" y="2057079"/>
            <a:ext cx="2512721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N.S.Pujari , </a:t>
            </a:r>
            <a:r>
              <a:rPr lang="en-US" sz="1100" dirty="0" smtClean="0">
                <a:solidFill>
                  <a:prstClr val="black"/>
                </a:solidFill>
              </a:rPr>
              <a:t>Mr. Dinesh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03" name="Rectangle 54"/>
          <p:cNvSpPr>
            <a:spLocks noChangeArrowheads="1"/>
          </p:cNvSpPr>
          <p:nvPr/>
        </p:nvSpPr>
        <p:spPr bwMode="auto">
          <a:xfrm>
            <a:off x="6478936" y="2209453"/>
            <a:ext cx="2512721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04" name="Rectangle 88"/>
          <p:cNvSpPr>
            <a:spLocks noChangeArrowheads="1"/>
          </p:cNvSpPr>
          <p:nvPr/>
        </p:nvSpPr>
        <p:spPr bwMode="auto">
          <a:xfrm>
            <a:off x="6478936" y="3580822"/>
            <a:ext cx="2512721" cy="152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00CC"/>
                </a:solidFill>
              </a:rPr>
              <a:t>WHAT TO </a:t>
            </a:r>
            <a:r>
              <a:rPr lang="en-US" sz="1200" b="1" dirty="0" smtClean="0">
                <a:solidFill>
                  <a:srgbClr val="0000CC"/>
                </a:solidFill>
              </a:rPr>
              <a:t>DO: </a:t>
            </a:r>
            <a:r>
              <a:rPr lang="en-US" sz="1200" dirty="0" smtClean="0"/>
              <a:t>---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000CC"/>
                </a:solidFill>
              </a:rPr>
              <a:t>HOW TO DO: </a:t>
            </a:r>
            <a:r>
              <a:rPr lang="en-US" sz="1200" dirty="0" smtClean="0"/>
              <a:t>---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000CC"/>
                </a:solidFill>
              </a:rPr>
              <a:t>FREQUENCY : </a:t>
            </a:r>
            <a:r>
              <a:rPr lang="en-US" sz="1200" b="1" dirty="0" smtClean="0"/>
              <a:t>Irreversible  kaizen</a:t>
            </a:r>
            <a:r>
              <a:rPr lang="en-US" sz="1200" dirty="0" smtClean="0"/>
              <a:t>.</a:t>
            </a:r>
            <a:endParaRPr lang="en-US" sz="1050" dirty="0"/>
          </a:p>
        </p:txBody>
      </p:sp>
      <p:sp>
        <p:nvSpPr>
          <p:cNvPr id="105" name="Rectangle 83"/>
          <p:cNvSpPr>
            <a:spLocks noChangeArrowheads="1"/>
          </p:cNvSpPr>
          <p:nvPr/>
        </p:nvSpPr>
        <p:spPr bwMode="auto">
          <a:xfrm>
            <a:off x="2595639" y="3657010"/>
            <a:ext cx="609145" cy="22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BEFORE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2267" y="234326"/>
            <a:ext cx="423514" cy="308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P14</a:t>
            </a:r>
            <a:endParaRPr lang="en-US" b="1" dirty="0"/>
          </a:p>
        </p:txBody>
      </p:sp>
      <p:sp>
        <p:nvSpPr>
          <p:cNvPr id="98" name="Rectangle 49"/>
          <p:cNvSpPr>
            <a:spLocks noChangeArrowheads="1"/>
          </p:cNvSpPr>
          <p:nvPr/>
        </p:nvSpPr>
        <p:spPr bwMode="auto">
          <a:xfrm>
            <a:off x="7773368" y="1147148"/>
            <a:ext cx="1218289" cy="15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5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4418744"/>
            <a:ext cx="1465595" cy="12572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By Luck No defect due to caulking roller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909805" y="4418744"/>
            <a:ext cx="1465595" cy="1219131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Prevent May happen defect by improvement.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368" y="2615243"/>
            <a:ext cx="1795797" cy="115604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Auto Provision for Roller life monitoring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e1402\Desktop\Shantha\20160318_1242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78" y="2602017"/>
            <a:ext cx="1026764" cy="8264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08" name="TextBox 107"/>
          <p:cNvSpPr txBox="1"/>
          <p:nvPr/>
        </p:nvSpPr>
        <p:spPr>
          <a:xfrm>
            <a:off x="2057400" y="3429000"/>
            <a:ext cx="1143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Caulking roller</a:t>
            </a:r>
            <a:endParaRPr lang="en-US" sz="1100" b="1" dirty="0"/>
          </a:p>
        </p:txBody>
      </p:sp>
      <p:pic>
        <p:nvPicPr>
          <p:cNvPr id="2051" name="Picture 3" descr="C:\Users\me1402\Desktop\Shantha\20160318_1259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92" y="2728379"/>
            <a:ext cx="1325444" cy="852444"/>
          </a:xfrm>
          <a:prstGeom prst="rect">
            <a:avLst/>
          </a:prstGeom>
          <a:solidFill>
            <a:srgbClr val="FF0000"/>
          </a:solidFill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09" name="TextBox 108"/>
          <p:cNvSpPr txBox="1"/>
          <p:nvPr/>
        </p:nvSpPr>
        <p:spPr>
          <a:xfrm>
            <a:off x="5153492" y="1973759"/>
            <a:ext cx="132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Buzzer system of roller life over for operator awareness</a:t>
            </a:r>
            <a:endParaRPr lang="en-US" sz="1100" b="1" dirty="0"/>
          </a:p>
        </p:txBody>
      </p:sp>
      <p:pic>
        <p:nvPicPr>
          <p:cNvPr id="9" name="20160318_130138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99713" y="2113427"/>
            <a:ext cx="1808648" cy="1543583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/>
          <p:nvPr/>
        </p:nvSpPr>
        <p:spPr>
          <a:xfrm>
            <a:off x="4343400" y="3428448"/>
            <a:ext cx="764961" cy="228562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Video clip</a:t>
            </a:r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365</Words>
  <Application>Microsoft Office PowerPoint</Application>
  <PresentationFormat>On-screen Show (4:3)</PresentationFormat>
  <Paragraphs>90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Appasaheb MAgdum</dc:creator>
  <cp:lastModifiedBy>admin</cp:lastModifiedBy>
  <cp:revision>74</cp:revision>
  <cp:lastPrinted>2015-09-04T08:59:57Z</cp:lastPrinted>
  <dcterms:created xsi:type="dcterms:W3CDTF">2006-08-16T00:00:00Z</dcterms:created>
  <dcterms:modified xsi:type="dcterms:W3CDTF">2016-03-25T08:44:47Z</dcterms:modified>
</cp:coreProperties>
</file>